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ricolage Grotesque 36 Bold" panose="020B0605040402000204" pitchFamily="34" charset="0"/>
      <p:regular r:id="rId8"/>
    </p:embeddedFont>
    <p:embeddedFont>
      <p:font typeface="Tropikal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8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66713" y="0"/>
            <a:ext cx="7721287" cy="10287000"/>
          </a:xfrm>
          <a:custGeom>
            <a:avLst/>
            <a:gdLst/>
            <a:ahLst/>
            <a:cxnLst/>
            <a:rect l="l" t="t" r="r" b="b"/>
            <a:pathLst>
              <a:path w="7721287" h="10287000">
                <a:moveTo>
                  <a:pt x="0" y="0"/>
                </a:moveTo>
                <a:lnTo>
                  <a:pt x="7721287" y="0"/>
                </a:lnTo>
                <a:lnTo>
                  <a:pt x="7721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-1543" t="-12772" r="-149508" b="-127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474098" y="1704975"/>
            <a:ext cx="12785780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9"/>
              </a:lnSpc>
              <a:spcBef>
                <a:spcPct val="0"/>
              </a:spcBef>
            </a:pPr>
            <a:r>
              <a:rPr lang="en-US" sz="10441">
                <a:solidFill>
                  <a:srgbClr val="000000"/>
                </a:solidFill>
                <a:latin typeface="Tropikal"/>
              </a:rPr>
              <a:t>Utilidad neta del ejercicio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814101" y="7272337"/>
            <a:ext cx="11871783" cy="317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 err="1">
                <a:solidFill>
                  <a:srgbClr val="000000"/>
                </a:solidFill>
                <a:latin typeface="Tropikal"/>
              </a:rPr>
              <a:t>Scarleth</a:t>
            </a:r>
            <a:r>
              <a:rPr lang="en-US" sz="4500" dirty="0">
                <a:solidFill>
                  <a:srgbClr val="000000"/>
                </a:solidFill>
                <a:latin typeface="Tropikal"/>
              </a:rPr>
              <a:t> Julissa </a:t>
            </a:r>
            <a:r>
              <a:rPr lang="en-US" sz="4500" dirty="0" err="1">
                <a:solidFill>
                  <a:srgbClr val="000000"/>
                </a:solidFill>
                <a:latin typeface="Tropikal"/>
              </a:rPr>
              <a:t>Vindel</a:t>
            </a:r>
            <a:r>
              <a:rPr lang="en-US" sz="4500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s-US" sz="4500" dirty="0">
                <a:solidFill>
                  <a:srgbClr val="000000"/>
                </a:solidFill>
                <a:latin typeface="Tropikal"/>
              </a:rPr>
              <a:t>Sequeira </a:t>
            </a:r>
          </a:p>
          <a:p>
            <a:pPr algn="ctr">
              <a:lnSpc>
                <a:spcPts val="6300"/>
              </a:lnSpc>
            </a:pPr>
            <a:endParaRPr lang="es-US" sz="4500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6300"/>
              </a:lnSpc>
            </a:pPr>
            <a:r>
              <a:rPr lang="es-US" sz="4500" dirty="0">
                <a:solidFill>
                  <a:srgbClr val="000000"/>
                </a:solidFill>
                <a:latin typeface="Tropikal"/>
              </a:rPr>
              <a:t>Universidad Nacional de Ingeniería </a:t>
            </a:r>
          </a:p>
          <a:p>
            <a:pPr algn="ctr">
              <a:lnSpc>
                <a:spcPts val="6300"/>
              </a:lnSpc>
            </a:pPr>
            <a:endParaRPr lang="en-US" sz="4500" dirty="0">
              <a:solidFill>
                <a:srgbClr val="000000"/>
              </a:solidFill>
              <a:latin typeface="Tropik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7843" y="6087096"/>
            <a:ext cx="6637834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Contabilidad Financiera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08414" y="3920643"/>
            <a:ext cx="4360968" cy="5019820"/>
          </a:xfrm>
          <a:custGeom>
            <a:avLst/>
            <a:gdLst/>
            <a:ahLst/>
            <a:cxnLst/>
            <a:rect l="l" t="t" r="r" b="b"/>
            <a:pathLst>
              <a:path w="4360968" h="5019820">
                <a:moveTo>
                  <a:pt x="0" y="0"/>
                </a:moveTo>
                <a:lnTo>
                  <a:pt x="4360968" y="0"/>
                </a:lnTo>
                <a:lnTo>
                  <a:pt x="4360968" y="5019820"/>
                </a:lnTo>
                <a:lnTo>
                  <a:pt x="0" y="501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01225" y="0"/>
            <a:ext cx="6586775" cy="11423496"/>
          </a:xfrm>
          <a:custGeom>
            <a:avLst/>
            <a:gdLst/>
            <a:ahLst/>
            <a:cxnLst/>
            <a:rect l="l" t="t" r="r" b="b"/>
            <a:pathLst>
              <a:path w="6586775" h="11423496">
                <a:moveTo>
                  <a:pt x="0" y="0"/>
                </a:moveTo>
                <a:lnTo>
                  <a:pt x="6586775" y="0"/>
                </a:lnTo>
                <a:lnTo>
                  <a:pt x="6586775" y="11423496"/>
                </a:lnTo>
                <a:lnTo>
                  <a:pt x="0" y="114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7774" r="-77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6256" y="187620"/>
            <a:ext cx="8920073" cy="212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2"/>
              </a:lnSpc>
            </a:pPr>
            <a:r>
              <a:rPr lang="en-US" sz="5716">
                <a:solidFill>
                  <a:srgbClr val="000000"/>
                </a:solidFill>
                <a:latin typeface="Tropikal"/>
              </a:rPr>
              <a:t>Que es la utilidad neta del ejercicio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658" y="2942164"/>
            <a:ext cx="12688081" cy="382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3540">
                <a:solidFill>
                  <a:srgbClr val="000000"/>
                </a:solidFill>
                <a:latin typeface="Tropikal"/>
              </a:rPr>
              <a:t>  La utilidad neta es el beneficio final que una empresa obtiene al restar todos sus gastos, impuestos y costos operativos de sus ingresos totales. En otras palabras, representa el resultado económico real una vez que se han tenido en cuenta todas las obligaciones y desembolsos necesarios para mantener y operar el negocio.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4720" y="7392035"/>
            <a:ext cx="7224369" cy="186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  Facilita la toma de decisiones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Evalúa  el rendimiento financiero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ropikal"/>
              </a:rPr>
              <a:t>Facilita la comparación y análisis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69024" y="3659026"/>
            <a:ext cx="7018976" cy="6627974"/>
          </a:xfrm>
          <a:custGeom>
            <a:avLst/>
            <a:gdLst/>
            <a:ahLst/>
            <a:cxnLst/>
            <a:rect l="l" t="t" r="r" b="b"/>
            <a:pathLst>
              <a:path w="7018976" h="6627974">
                <a:moveTo>
                  <a:pt x="0" y="0"/>
                </a:moveTo>
                <a:lnTo>
                  <a:pt x="7018976" y="0"/>
                </a:lnTo>
                <a:lnTo>
                  <a:pt x="7018976" y="6627974"/>
                </a:lnTo>
                <a:lnTo>
                  <a:pt x="0" y="6627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0462" y="0"/>
            <a:ext cx="19757393" cy="10085234"/>
          </a:xfrm>
          <a:custGeom>
            <a:avLst/>
            <a:gdLst/>
            <a:ahLst/>
            <a:cxnLst/>
            <a:rect l="l" t="t" r="r" b="b"/>
            <a:pathLst>
              <a:path w="19757393" h="10085234">
                <a:moveTo>
                  <a:pt x="0" y="0"/>
                </a:moveTo>
                <a:lnTo>
                  <a:pt x="19757394" y="0"/>
                </a:lnTo>
                <a:lnTo>
                  <a:pt x="19757394" y="10085234"/>
                </a:lnTo>
                <a:lnTo>
                  <a:pt x="0" y="1008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t="-4097" b="-60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6787" y="708138"/>
            <a:ext cx="10764939" cy="102592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600" spc="-152">
                <a:solidFill>
                  <a:srgbClr val="000000"/>
                </a:solidFill>
                <a:latin typeface="Tropikal"/>
              </a:rPr>
              <a:t>Cuando se carga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18977"/>
            <a:ext cx="9525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6288" y="2219836"/>
            <a:ext cx="9238338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carga  : Durante el ejercicio: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967" y="3526031"/>
            <a:ext cx="12615592" cy="564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separaciones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ser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aplicadas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las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reservas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transferido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a la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cuenta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utilidades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acumuladas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Al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finalizar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ejercicio</a:t>
            </a:r>
            <a:endParaRPr lang="en-US" sz="5199" dirty="0">
              <a:solidFill>
                <a:srgbClr val="000000"/>
              </a:solidFill>
              <a:latin typeface="Tropikal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Tropikal"/>
              </a:rPr>
              <a:t>Del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importe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su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Tropikal"/>
              </a:rPr>
              <a:t>saldo</a:t>
            </a:r>
            <a:r>
              <a:rPr lang="en-US" sz="5199" dirty="0">
                <a:solidFill>
                  <a:srgbClr val="000000"/>
                </a:solidFill>
                <a:latin typeface="Tropikal"/>
              </a:rPr>
              <a:t> para </a:t>
            </a:r>
            <a:r>
              <a:rPr lang="es-US" sz="5199">
                <a:solidFill>
                  <a:srgbClr val="000000"/>
                </a:solidFill>
                <a:latin typeface="Tropikal"/>
              </a:rPr>
              <a:t>saldarla</a:t>
            </a:r>
            <a:endParaRPr lang="en-US" sz="5199">
              <a:solidFill>
                <a:srgbClr val="000000"/>
              </a:solidFill>
              <a:latin typeface="Tropik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23151" y="6835346"/>
            <a:ext cx="3406851" cy="2936086"/>
          </a:xfrm>
          <a:custGeom>
            <a:avLst/>
            <a:gdLst/>
            <a:ahLst/>
            <a:cxnLst/>
            <a:rect l="l" t="t" r="r" b="b"/>
            <a:pathLst>
              <a:path w="3406851" h="2936086">
                <a:moveTo>
                  <a:pt x="0" y="0"/>
                </a:moveTo>
                <a:lnTo>
                  <a:pt x="3406850" y="0"/>
                </a:lnTo>
                <a:lnTo>
                  <a:pt x="3406850" y="2936086"/>
                </a:lnTo>
                <a:lnTo>
                  <a:pt x="0" y="293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3667" y="-536915"/>
            <a:ext cx="18531667" cy="10823915"/>
          </a:xfrm>
          <a:custGeom>
            <a:avLst/>
            <a:gdLst/>
            <a:ahLst/>
            <a:cxnLst/>
            <a:rect l="l" t="t" r="r" b="b"/>
            <a:pathLst>
              <a:path w="18531667" h="10823915">
                <a:moveTo>
                  <a:pt x="0" y="0"/>
                </a:moveTo>
                <a:lnTo>
                  <a:pt x="18531667" y="0"/>
                </a:lnTo>
                <a:lnTo>
                  <a:pt x="18531667" y="10823915"/>
                </a:lnTo>
                <a:lnTo>
                  <a:pt x="0" y="1082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t="-7034" b="-703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1538" y="666750"/>
            <a:ext cx="10118747" cy="13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l"/>
              </a:rPr>
              <a:t>Cuando se abona?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6218" y="2473562"/>
            <a:ext cx="8986781" cy="87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Se abona:  Al iniciar el ejercicio::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1539" y="3817856"/>
            <a:ext cx="11764357" cy="221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ropikal"/>
              </a:rPr>
              <a:t>Del importe de su saldo acreedor, que representa la utilixad neta </a:t>
            </a:r>
          </a:p>
          <a:p>
            <a:pPr algn="ctr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ropikal"/>
              </a:rPr>
              <a:t>del ejercicio.(En este caso, esta utilidad es la que corresponde a la del ejercicio inmediato anterior, la cual se obtuvo del traspaso de la cuenta de pérdidas y ganancias)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1539" y="5814901"/>
            <a:ext cx="6336677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ropikal"/>
              </a:rPr>
              <a:t>Al finalizar el ejercicio: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1413" y="7168792"/>
            <a:ext cx="9632955" cy="213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2">
                <a:solidFill>
                  <a:srgbClr val="000000"/>
                </a:solidFill>
                <a:latin typeface="Tropikal"/>
              </a:rPr>
              <a:t>Del importe de la utilidad neta del ejercicio, con cargo a la cuenta de pérdidas y ganancias.Su saldo acreedor y se presenta en el balance en el balance general en el grupo de capital contable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1190" y="1299398"/>
            <a:ext cx="5605168" cy="7291276"/>
          </a:xfrm>
          <a:custGeom>
            <a:avLst/>
            <a:gdLst/>
            <a:ahLst/>
            <a:cxnLst/>
            <a:rect l="l" t="t" r="r" b="b"/>
            <a:pathLst>
              <a:path w="5605168" h="7291276">
                <a:moveTo>
                  <a:pt x="0" y="0"/>
                </a:moveTo>
                <a:lnTo>
                  <a:pt x="5605168" y="0"/>
                </a:lnTo>
                <a:lnTo>
                  <a:pt x="5605168" y="7291276"/>
                </a:lnTo>
                <a:lnTo>
                  <a:pt x="0" y="729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33123" y="742950"/>
            <a:ext cx="3052564" cy="12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Tropikal"/>
              </a:rPr>
              <a:t>Ejemplo </a:t>
            </a:r>
          </a:p>
        </p:txBody>
      </p:sp>
      <p:sp>
        <p:nvSpPr>
          <p:cNvPr id="5" name="Freeform 5"/>
          <p:cNvSpPr/>
          <p:nvPr/>
        </p:nvSpPr>
        <p:spPr>
          <a:xfrm>
            <a:off x="-2125976" y="-823633"/>
            <a:ext cx="20413976" cy="13600812"/>
          </a:xfrm>
          <a:custGeom>
            <a:avLst/>
            <a:gdLst/>
            <a:ahLst/>
            <a:cxnLst/>
            <a:rect l="l" t="t" r="r" b="b"/>
            <a:pathLst>
              <a:path w="20413976" h="13600812">
                <a:moveTo>
                  <a:pt x="0" y="0"/>
                </a:moveTo>
                <a:lnTo>
                  <a:pt x="20413976" y="0"/>
                </a:lnTo>
                <a:lnTo>
                  <a:pt x="20413976" y="13600811"/>
                </a:lnTo>
                <a:lnTo>
                  <a:pt x="0" y="1360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1642" y="2856269"/>
            <a:ext cx="10059271" cy="44098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 dirty="0">
                <a:solidFill>
                  <a:srgbClr val="000000"/>
                </a:solidFill>
                <a:latin typeface="Tropikal"/>
              </a:rPr>
              <a:t>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ganancia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queda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después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restar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todos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gastos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los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. Por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ejemplo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,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si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una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empresa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tiene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ingresos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$200,000 y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sus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costos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totales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son de $150,000, la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utilidad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neta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</a:t>
            </a:r>
            <a:r>
              <a:rPr lang="en-US" sz="4107" dirty="0" err="1">
                <a:solidFill>
                  <a:srgbClr val="000000"/>
                </a:solidFill>
                <a:latin typeface="Tropikal"/>
              </a:rPr>
              <a:t>sería</a:t>
            </a:r>
            <a:r>
              <a:rPr lang="en-US" sz="4107" dirty="0">
                <a:solidFill>
                  <a:srgbClr val="000000"/>
                </a:solidFill>
                <a:latin typeface="Tropikal"/>
              </a:rPr>
              <a:t> de $50,000.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22478" y="1395462"/>
            <a:ext cx="6165522" cy="7496076"/>
          </a:xfrm>
          <a:custGeom>
            <a:avLst/>
            <a:gdLst/>
            <a:ahLst/>
            <a:cxnLst/>
            <a:rect l="l" t="t" r="r" b="b"/>
            <a:pathLst>
              <a:path w="6165522" h="7496076">
                <a:moveTo>
                  <a:pt x="0" y="0"/>
                </a:moveTo>
                <a:lnTo>
                  <a:pt x="6165522" y="0"/>
                </a:lnTo>
                <a:lnTo>
                  <a:pt x="6165522" y="7496076"/>
                </a:lnTo>
                <a:lnTo>
                  <a:pt x="0" y="7496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125020" y="-1464318"/>
            <a:ext cx="18850068" cy="12558857"/>
          </a:xfrm>
          <a:custGeom>
            <a:avLst/>
            <a:gdLst/>
            <a:ahLst/>
            <a:cxnLst/>
            <a:rect l="l" t="t" r="r" b="b"/>
            <a:pathLst>
              <a:path w="18850068" h="12558857">
                <a:moveTo>
                  <a:pt x="0" y="0"/>
                </a:moveTo>
                <a:lnTo>
                  <a:pt x="18850068" y="0"/>
                </a:lnTo>
                <a:lnTo>
                  <a:pt x="18850068" y="12558858"/>
                </a:lnTo>
                <a:lnTo>
                  <a:pt x="0" y="1255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3950" y="3318672"/>
            <a:ext cx="8980306" cy="409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62"/>
              </a:lnSpc>
            </a:pPr>
            <a:r>
              <a:rPr lang="en-US" sz="16915" spc="-338">
                <a:solidFill>
                  <a:srgbClr val="FFFFFF"/>
                </a:solidFill>
                <a:latin typeface="Bricolage Grotesque 36 Bold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financiera</dc:title>
  <cp:lastModifiedBy>julissa vindel</cp:lastModifiedBy>
  <cp:revision>4</cp:revision>
  <dcterms:created xsi:type="dcterms:W3CDTF">2006-08-16T00:00:00Z</dcterms:created>
  <dcterms:modified xsi:type="dcterms:W3CDTF">2024-05-27T16:58:54Z</dcterms:modified>
  <dc:identifier>DAGFsOIw8Qg</dc:identifier>
</cp:coreProperties>
</file>